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3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85A5E259-5C63-4C2C-9987-174D4AC55D95}" type="datetimeFigureOut">
              <a:rPr lang="en-US" smtClean="0"/>
              <a:t>1/22/2013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433F001-0842-4C48-A709-3E5B21109D0D}"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A5E259-5C63-4C2C-9987-174D4AC55D95}" type="datetimeFigureOut">
              <a:rPr lang="en-US" smtClean="0"/>
              <a:t>1/22/2013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33F001-0842-4C48-A709-3E5B21109D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A5E259-5C63-4C2C-9987-174D4AC55D95}" type="datetimeFigureOut">
              <a:rPr lang="en-US" smtClean="0"/>
              <a:t>1/22/2013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33F001-0842-4C48-A709-3E5B21109D0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A5E259-5C63-4C2C-9987-174D4AC55D95}" type="datetimeFigureOut">
              <a:rPr lang="en-US" smtClean="0"/>
              <a:t>1/22/2013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33F001-0842-4C48-A709-3E5B21109D0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85A5E259-5C63-4C2C-9987-174D4AC55D95}" type="datetimeFigureOut">
              <a:rPr lang="en-US" smtClean="0"/>
              <a:t>1/22/2013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433F001-0842-4C48-A709-3E5B21109D0D}"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5A5E259-5C63-4C2C-9987-174D4AC55D95}" type="datetimeFigureOut">
              <a:rPr lang="en-US" smtClean="0"/>
              <a:t>1/22/2013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3433F001-0842-4C48-A709-3E5B21109D0D}"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5A5E259-5C63-4C2C-9987-174D4AC55D95}" type="datetimeFigureOut">
              <a:rPr lang="en-US" smtClean="0"/>
              <a:t>1/22/2013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3433F001-0842-4C48-A709-3E5B21109D0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5A5E259-5C63-4C2C-9987-174D4AC55D95}" type="datetimeFigureOut">
              <a:rPr lang="en-US" smtClean="0"/>
              <a:t>1/22/2013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433F001-0842-4C48-A709-3E5B21109D0D}"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5A5E259-5C63-4C2C-9987-174D4AC55D95}" type="datetimeFigureOut">
              <a:rPr lang="en-US" smtClean="0"/>
              <a:t>1/22/2013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433F001-0842-4C48-A709-3E5B21109D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85A5E259-5C63-4C2C-9987-174D4AC55D95}" type="datetimeFigureOut">
              <a:rPr lang="en-US" smtClean="0"/>
              <a:t>1/22/2013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433F001-0842-4C48-A709-3E5B21109D0D}"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85A5E259-5C63-4C2C-9987-174D4AC55D95}" type="datetimeFigureOut">
              <a:rPr lang="en-US" smtClean="0"/>
              <a:t>1/22/2013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433F001-0842-4C48-A709-3E5B21109D0D}"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85A5E259-5C63-4C2C-9987-174D4AC55D95}" type="datetimeFigureOut">
              <a:rPr lang="en-US" smtClean="0"/>
              <a:t>1/22/2013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433F001-0842-4C48-A709-3E5B21109D0D}"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7772400" cy="1470025"/>
          </a:xfrm>
        </p:spPr>
        <p:txBody>
          <a:bodyPr>
            <a:noAutofit/>
          </a:bodyPr>
          <a:lstStyle/>
          <a:p>
            <a:r>
              <a:rPr lang="en-US" sz="8800" dirty="0" smtClean="0"/>
              <a:t>Working In A Coal Mine…</a:t>
            </a:r>
            <a:endParaRPr lang="en-US" sz="8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799" y="3047998"/>
            <a:ext cx="2619375" cy="1743075"/>
          </a:xfrm>
          <a:prstGeom prst="rect">
            <a:avLst/>
          </a:prstGeom>
          <a:noFill/>
          <a:ln w="381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060209"/>
            <a:ext cx="2457450" cy="1857375"/>
          </a:xfrm>
          <a:prstGeom prst="rect">
            <a:avLst/>
          </a:prstGeom>
          <a:noFill/>
          <a:ln w="381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05200"/>
            <a:ext cx="2514600" cy="1828800"/>
          </a:xfrm>
          <a:prstGeom prst="rect">
            <a:avLst/>
          </a:prstGeom>
          <a:noFill/>
          <a:ln w="381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72200" y="5500047"/>
            <a:ext cx="3124201" cy="646331"/>
          </a:xfrm>
          <a:prstGeom prst="rect">
            <a:avLst/>
          </a:prstGeom>
          <a:noFill/>
        </p:spPr>
        <p:txBody>
          <a:bodyPr wrap="square" rtlCol="0">
            <a:spAutoFit/>
          </a:bodyPr>
          <a:lstStyle/>
          <a:p>
            <a:r>
              <a:rPr lang="en-US" dirty="0" smtClean="0"/>
              <a:t>By Kyla Squire &amp;</a:t>
            </a:r>
          </a:p>
          <a:p>
            <a:r>
              <a:rPr lang="en-US" dirty="0"/>
              <a:t> </a:t>
            </a:r>
            <a:r>
              <a:rPr lang="en-US" dirty="0" smtClean="0"/>
              <a:t>              Sydney Layman</a:t>
            </a:r>
            <a:endParaRPr lang="en-US" dirty="0"/>
          </a:p>
        </p:txBody>
      </p:sp>
    </p:spTree>
    <p:extLst>
      <p:ext uri="{BB962C8B-B14F-4D97-AF65-F5344CB8AC3E}">
        <p14:creationId xmlns:p14="http://schemas.microsoft.com/office/powerpoint/2010/main" val="1783026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Non-union</a:t>
            </a:r>
            <a:endParaRPr lang="en-US" dirty="0"/>
          </a:p>
        </p:txBody>
      </p:sp>
      <p:sp>
        <p:nvSpPr>
          <p:cNvPr id="3" name="Content Placeholder 2"/>
          <p:cNvSpPr>
            <a:spLocks noGrp="1"/>
          </p:cNvSpPr>
          <p:nvPr>
            <p:ph idx="1"/>
          </p:nvPr>
        </p:nvSpPr>
        <p:spPr>
          <a:xfrm>
            <a:off x="457200" y="1447800"/>
            <a:ext cx="8229600" cy="4526280"/>
          </a:xfrm>
        </p:spPr>
        <p:txBody>
          <a:bodyPr/>
          <a:lstStyle/>
          <a:p>
            <a:pPr marL="0" indent="0">
              <a:buNone/>
            </a:pPr>
            <a:r>
              <a:rPr lang="en-US" dirty="0" smtClean="0"/>
              <a:t>People who work in a “non-Union” are willing to work for a lower wage, and safety. The union disagrees with this and is willing to do anything to make sure the non-union does not get to work, like slashing tires. </a:t>
            </a:r>
            <a:endParaRPr lang="en-US" dirty="0"/>
          </a:p>
        </p:txBody>
      </p:sp>
    </p:spTree>
    <p:extLst>
      <p:ext uri="{BB962C8B-B14F-4D97-AF65-F5344CB8AC3E}">
        <p14:creationId xmlns:p14="http://schemas.microsoft.com/office/powerpoint/2010/main" val="70150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dangers of today</a:t>
            </a:r>
            <a:endParaRPr lang="en-US" dirty="0"/>
          </a:p>
        </p:txBody>
      </p:sp>
      <p:sp>
        <p:nvSpPr>
          <p:cNvPr id="3" name="Content Placeholder 2"/>
          <p:cNvSpPr>
            <a:spLocks noGrp="1"/>
          </p:cNvSpPr>
          <p:nvPr>
            <p:ph idx="1"/>
          </p:nvPr>
        </p:nvSpPr>
        <p:spPr/>
        <p:txBody>
          <a:bodyPr/>
          <a:lstStyle/>
          <a:p>
            <a:pPr marL="0" indent="0">
              <a:buNone/>
            </a:pPr>
            <a:r>
              <a:rPr lang="en-US" sz="3600" b="1" dirty="0">
                <a:solidFill>
                  <a:schemeClr val="bg1"/>
                </a:solidFill>
              </a:rPr>
              <a:t>Cave-</a:t>
            </a:r>
            <a:r>
              <a:rPr lang="en-US" sz="3600" b="1" dirty="0" smtClean="0">
                <a:solidFill>
                  <a:schemeClr val="bg1"/>
                </a:solidFill>
              </a:rPr>
              <a:t>ins </a:t>
            </a:r>
            <a:r>
              <a:rPr lang="en-US" sz="2400" b="1" dirty="0" smtClean="0"/>
              <a:t>are one of the most common mining accidents, caused when the walls of the mine collapse, crushing you.</a:t>
            </a:r>
          </a:p>
          <a:p>
            <a:pPr marL="0" indent="0">
              <a:buNone/>
            </a:pPr>
            <a:r>
              <a:rPr lang="en-US" sz="3600" b="1" dirty="0" smtClean="0">
                <a:solidFill>
                  <a:srgbClr val="000000"/>
                </a:solidFill>
              </a:rPr>
              <a:t>Gas explosions </a:t>
            </a:r>
            <a:r>
              <a:rPr lang="en-US" sz="2400" b="1" dirty="0" smtClean="0"/>
              <a:t>often occur when there is build up of methane gas, this can blow you to bits.</a:t>
            </a:r>
          </a:p>
          <a:p>
            <a:pPr marL="0" indent="0">
              <a:buNone/>
            </a:pPr>
            <a:r>
              <a:rPr lang="en-US" sz="3600" b="1" dirty="0" smtClean="0">
                <a:solidFill>
                  <a:srgbClr val="000000"/>
                </a:solidFill>
              </a:rPr>
              <a:t>Chemical leaks </a:t>
            </a:r>
            <a:r>
              <a:rPr lang="en-US" sz="2400" b="1" dirty="0" smtClean="0"/>
              <a:t>occur when the chemicals are not securely stored.</a:t>
            </a:r>
          </a:p>
          <a:p>
            <a:pPr marL="0" indent="0">
              <a:buNone/>
            </a:pPr>
            <a:endParaRPr lang="en-US" dirty="0"/>
          </a:p>
        </p:txBody>
      </p:sp>
      <p:pic>
        <p:nvPicPr>
          <p:cNvPr id="4" name="Picture 3"/>
          <p:cNvPicPr>
            <a:picLocks noChangeAspect="1"/>
          </p:cNvPicPr>
          <p:nvPr/>
        </p:nvPicPr>
        <p:blipFill>
          <a:blip r:embed="rId2"/>
          <a:stretch>
            <a:fillRect/>
          </a:stretch>
        </p:blipFill>
        <p:spPr>
          <a:xfrm>
            <a:off x="4953000" y="4572000"/>
            <a:ext cx="2377440" cy="1981200"/>
          </a:xfrm>
          <a:prstGeom prst="rect">
            <a:avLst/>
          </a:prstGeom>
        </p:spPr>
      </p:pic>
      <p:pic>
        <p:nvPicPr>
          <p:cNvPr id="5" name="Picture 4"/>
          <p:cNvPicPr>
            <a:picLocks noChangeAspect="1"/>
          </p:cNvPicPr>
          <p:nvPr/>
        </p:nvPicPr>
        <p:blipFill>
          <a:blip r:embed="rId3"/>
          <a:stretch>
            <a:fillRect/>
          </a:stretch>
        </p:blipFill>
        <p:spPr>
          <a:xfrm>
            <a:off x="914400" y="4876800"/>
            <a:ext cx="2723745" cy="1600200"/>
          </a:xfrm>
          <a:prstGeom prst="rect">
            <a:avLst/>
          </a:prstGeom>
        </p:spPr>
      </p:pic>
      <p:pic>
        <p:nvPicPr>
          <p:cNvPr id="6" name="Picture 5"/>
          <p:cNvPicPr>
            <a:picLocks noChangeAspect="1"/>
          </p:cNvPicPr>
          <p:nvPr/>
        </p:nvPicPr>
        <p:blipFill>
          <a:blip r:embed="rId4"/>
          <a:stretch>
            <a:fillRect/>
          </a:stretch>
        </p:blipFill>
        <p:spPr>
          <a:xfrm>
            <a:off x="685800" y="381000"/>
            <a:ext cx="1832131" cy="1219200"/>
          </a:xfrm>
          <a:prstGeom prst="rect">
            <a:avLst/>
          </a:prstGeom>
        </p:spPr>
      </p:pic>
    </p:spTree>
    <p:extLst>
      <p:ext uri="{BB962C8B-B14F-4D97-AF65-F5344CB8AC3E}">
        <p14:creationId xmlns:p14="http://schemas.microsoft.com/office/powerpoint/2010/main" val="1455522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Today-Vancouver Island Mining</a:t>
            </a:r>
            <a:endParaRPr lang="en-US" dirty="0"/>
          </a:p>
        </p:txBody>
      </p:sp>
      <p:sp>
        <p:nvSpPr>
          <p:cNvPr id="3" name="Content Placeholder 2"/>
          <p:cNvSpPr>
            <a:spLocks noGrp="1"/>
          </p:cNvSpPr>
          <p:nvPr>
            <p:ph idx="1"/>
          </p:nvPr>
        </p:nvSpPr>
        <p:spPr>
          <a:xfrm>
            <a:off x="304800" y="1524000"/>
            <a:ext cx="8229600" cy="4526280"/>
          </a:xfrm>
        </p:spPr>
        <p:txBody>
          <a:bodyPr/>
          <a:lstStyle/>
          <a:p>
            <a:pPr marL="0" indent="0">
              <a:buNone/>
            </a:pPr>
            <a:r>
              <a:rPr lang="en-US" dirty="0" smtClean="0"/>
              <a:t>The Raven Underground Coal Project (TRUCP)- this is a mine that is going to be located in Comox valley.</a:t>
            </a:r>
            <a:r>
              <a:rPr lang="en-US" dirty="0"/>
              <a:t> </a:t>
            </a:r>
            <a:r>
              <a:rPr lang="en-US" dirty="0" smtClean="0"/>
              <a:t>It is supposed to </a:t>
            </a:r>
            <a:r>
              <a:rPr lang="en-US" dirty="0"/>
              <a:t>produce approximately 30 million </a:t>
            </a:r>
            <a:r>
              <a:rPr lang="en-US" dirty="0" err="1"/>
              <a:t>tonnes</a:t>
            </a:r>
            <a:r>
              <a:rPr lang="en-US" dirty="0"/>
              <a:t> (</a:t>
            </a:r>
            <a:r>
              <a:rPr lang="en-US" dirty="0" err="1"/>
              <a:t>mt</a:t>
            </a:r>
            <a:r>
              <a:rPr lang="en-US" dirty="0"/>
              <a:t>) over the 16 year expected life of the mine. 13.2 </a:t>
            </a:r>
            <a:r>
              <a:rPr lang="en-US" dirty="0" err="1"/>
              <a:t>mt</a:t>
            </a:r>
            <a:r>
              <a:rPr lang="en-US" dirty="0"/>
              <a:t> will be shipped </a:t>
            </a:r>
            <a:r>
              <a:rPr lang="en-US" dirty="0" smtClean="0"/>
              <a:t>to</a:t>
            </a:r>
          </a:p>
          <a:p>
            <a:pPr marL="0" indent="0">
              <a:buNone/>
            </a:pPr>
            <a:r>
              <a:rPr lang="en-US" dirty="0" smtClean="0"/>
              <a:t>markets</a:t>
            </a:r>
            <a:r>
              <a:rPr lang="en-US" dirty="0"/>
              <a:t>, </a:t>
            </a:r>
            <a:r>
              <a:rPr lang="en-US" dirty="0" smtClean="0"/>
              <a:t>and </a:t>
            </a:r>
            <a:r>
              <a:rPr lang="en-US" dirty="0"/>
              <a:t>16.8 </a:t>
            </a:r>
            <a:r>
              <a:rPr lang="en-US" dirty="0" err="1"/>
              <a:t>mt</a:t>
            </a:r>
            <a:r>
              <a:rPr lang="en-US" dirty="0"/>
              <a:t> will </a:t>
            </a:r>
            <a:endParaRPr lang="en-US" dirty="0" smtClean="0"/>
          </a:p>
          <a:p>
            <a:pPr marL="0" indent="0">
              <a:buNone/>
            </a:pPr>
            <a:r>
              <a:rPr lang="en-US" dirty="0" smtClean="0"/>
              <a:t>remain </a:t>
            </a:r>
            <a:r>
              <a:rPr lang="en-US" dirty="0"/>
              <a:t>at the </a:t>
            </a:r>
            <a:endParaRPr lang="en-US" dirty="0" smtClean="0"/>
          </a:p>
          <a:p>
            <a:pPr marL="0" indent="0">
              <a:buNone/>
            </a:pPr>
            <a:r>
              <a:rPr lang="en-US" dirty="0" smtClean="0"/>
              <a:t>mine </a:t>
            </a:r>
            <a:r>
              <a:rPr lang="en-US" dirty="0"/>
              <a:t>site as wastes.</a:t>
            </a:r>
          </a:p>
        </p:txBody>
      </p:sp>
      <p:pic>
        <p:nvPicPr>
          <p:cNvPr id="4" name="Picture 3"/>
          <p:cNvPicPr>
            <a:picLocks noChangeAspect="1"/>
          </p:cNvPicPr>
          <p:nvPr/>
        </p:nvPicPr>
        <p:blipFill>
          <a:blip r:embed="rId2"/>
          <a:stretch>
            <a:fillRect/>
          </a:stretch>
        </p:blipFill>
        <p:spPr>
          <a:xfrm>
            <a:off x="6477000" y="4114800"/>
            <a:ext cx="1730274" cy="2362200"/>
          </a:xfrm>
          <a:prstGeom prst="rect">
            <a:avLst/>
          </a:prstGeom>
        </p:spPr>
      </p:pic>
    </p:spTree>
    <p:extLst>
      <p:ext uri="{BB962C8B-B14F-4D97-AF65-F5344CB8AC3E}">
        <p14:creationId xmlns:p14="http://schemas.microsoft.com/office/powerpoint/2010/main" val="3572792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TRUCP </a:t>
            </a:r>
            <a:endParaRPr lang="en-US" dirty="0"/>
          </a:p>
        </p:txBody>
      </p:sp>
      <p:sp>
        <p:nvSpPr>
          <p:cNvPr id="3" name="Content Placeholder 2"/>
          <p:cNvSpPr>
            <a:spLocks noGrp="1"/>
          </p:cNvSpPr>
          <p:nvPr>
            <p:ph idx="1"/>
          </p:nvPr>
        </p:nvSpPr>
        <p:spPr/>
        <p:txBody>
          <a:bodyPr/>
          <a:lstStyle/>
          <a:p>
            <a:pPr marL="0" indent="0">
              <a:buNone/>
            </a:pPr>
            <a:r>
              <a:rPr lang="en-US" dirty="0" smtClean="0"/>
              <a:t>People will want </a:t>
            </a:r>
            <a:r>
              <a:rPr lang="en-US" dirty="0" err="1" smtClean="0"/>
              <a:t>ot</a:t>
            </a:r>
            <a:r>
              <a:rPr lang="en-US" dirty="0" smtClean="0"/>
              <a:t> work at this new mine because they will make approximately $115 700 a year. 350 well paid employees will be hired. This mine can give many people a job improving British Columbia.   </a:t>
            </a:r>
            <a:endParaRPr lang="en-US" dirty="0"/>
          </a:p>
        </p:txBody>
      </p:sp>
    </p:spTree>
    <p:extLst>
      <p:ext uri="{BB962C8B-B14F-4D97-AF65-F5344CB8AC3E}">
        <p14:creationId xmlns:p14="http://schemas.microsoft.com/office/powerpoint/2010/main" val="44284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Dangers to the environment</a:t>
            </a:r>
            <a:endParaRPr lang="en-US" dirty="0"/>
          </a:p>
        </p:txBody>
      </p:sp>
      <p:sp>
        <p:nvSpPr>
          <p:cNvPr id="3" name="Content Placeholder 2"/>
          <p:cNvSpPr>
            <a:spLocks noGrp="1"/>
          </p:cNvSpPr>
          <p:nvPr>
            <p:ph idx="1"/>
          </p:nvPr>
        </p:nvSpPr>
        <p:spPr/>
        <p:txBody>
          <a:bodyPr/>
          <a:lstStyle/>
          <a:p>
            <a:pPr marL="0" indent="0">
              <a:buNone/>
            </a:pPr>
            <a:r>
              <a:rPr lang="en-US" dirty="0" smtClean="0"/>
              <a:t>The Raven Underground Coal Project could have major effects on fisheries and forestry companies. Gas leaks can seep into the water killing many fish. The mine can take up a lot of space, forcing trees to be cut down.  </a:t>
            </a:r>
            <a:endParaRPr lang="en-US" dirty="0"/>
          </a:p>
        </p:txBody>
      </p:sp>
      <p:pic>
        <p:nvPicPr>
          <p:cNvPr id="4" name="Picture 3"/>
          <p:cNvPicPr>
            <a:picLocks noChangeAspect="1"/>
          </p:cNvPicPr>
          <p:nvPr/>
        </p:nvPicPr>
        <p:blipFill>
          <a:blip r:embed="rId2"/>
          <a:stretch>
            <a:fillRect/>
          </a:stretch>
        </p:blipFill>
        <p:spPr>
          <a:xfrm>
            <a:off x="3124200" y="4648200"/>
            <a:ext cx="2420730" cy="1625600"/>
          </a:xfrm>
          <a:prstGeom prst="rect">
            <a:avLst/>
          </a:prstGeom>
        </p:spPr>
      </p:pic>
      <p:pic>
        <p:nvPicPr>
          <p:cNvPr id="5" name="Picture 4"/>
          <p:cNvPicPr>
            <a:picLocks noChangeAspect="1"/>
          </p:cNvPicPr>
          <p:nvPr/>
        </p:nvPicPr>
        <p:blipFill>
          <a:blip r:embed="rId3"/>
          <a:stretch>
            <a:fillRect/>
          </a:stretch>
        </p:blipFill>
        <p:spPr>
          <a:xfrm>
            <a:off x="5943600" y="4191000"/>
            <a:ext cx="2667000" cy="2174301"/>
          </a:xfrm>
          <a:prstGeom prst="rect">
            <a:avLst/>
          </a:prstGeom>
        </p:spPr>
      </p:pic>
    </p:spTree>
    <p:extLst>
      <p:ext uri="{BB962C8B-B14F-4D97-AF65-F5344CB8AC3E}">
        <p14:creationId xmlns:p14="http://schemas.microsoft.com/office/powerpoint/2010/main" val="1522335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6280"/>
          </a:xfrm>
        </p:spPr>
        <p:txBody>
          <a:bodyPr/>
          <a:lstStyle/>
          <a:p>
            <a:pPr marL="0" indent="0">
              <a:buNone/>
            </a:pPr>
            <a:r>
              <a:rPr lang="en-US" dirty="0" smtClean="0"/>
              <a:t>Steel requires a melting process so that mean you would need a factory of some sort. The raven underground coal project would need to build one nearby if they were planning on making steel.</a:t>
            </a:r>
            <a:endParaRPr lang="en-US" dirty="0"/>
          </a:p>
        </p:txBody>
      </p:sp>
      <p:pic>
        <p:nvPicPr>
          <p:cNvPr id="5" name="Picture 4"/>
          <p:cNvPicPr>
            <a:picLocks noChangeAspect="1"/>
          </p:cNvPicPr>
          <p:nvPr/>
        </p:nvPicPr>
        <p:blipFill>
          <a:blip r:embed="rId2"/>
          <a:stretch>
            <a:fillRect/>
          </a:stretch>
        </p:blipFill>
        <p:spPr>
          <a:xfrm>
            <a:off x="2819400" y="3429000"/>
            <a:ext cx="1905000" cy="2543274"/>
          </a:xfrm>
          <a:prstGeom prst="rect">
            <a:avLst/>
          </a:prstGeom>
        </p:spPr>
      </p:pic>
      <p:pic>
        <p:nvPicPr>
          <p:cNvPr id="6" name="Picture 5"/>
          <p:cNvPicPr>
            <a:picLocks noChangeAspect="1"/>
          </p:cNvPicPr>
          <p:nvPr/>
        </p:nvPicPr>
        <p:blipFill>
          <a:blip r:embed="rId3"/>
          <a:stretch>
            <a:fillRect/>
          </a:stretch>
        </p:blipFill>
        <p:spPr>
          <a:xfrm>
            <a:off x="457200" y="3429000"/>
            <a:ext cx="2095500" cy="2514600"/>
          </a:xfrm>
          <a:prstGeom prst="rect">
            <a:avLst/>
          </a:prstGeom>
        </p:spPr>
      </p:pic>
      <p:pic>
        <p:nvPicPr>
          <p:cNvPr id="7" name="Picture 6"/>
          <p:cNvPicPr>
            <a:picLocks noChangeAspect="1"/>
          </p:cNvPicPr>
          <p:nvPr/>
        </p:nvPicPr>
        <p:blipFill>
          <a:blip r:embed="rId4"/>
          <a:stretch>
            <a:fillRect/>
          </a:stretch>
        </p:blipFill>
        <p:spPr>
          <a:xfrm>
            <a:off x="5105400" y="3505200"/>
            <a:ext cx="3492500" cy="2336800"/>
          </a:xfrm>
          <a:prstGeom prst="rect">
            <a:avLst/>
          </a:prstGeom>
        </p:spPr>
      </p:pic>
    </p:spTree>
    <p:extLst>
      <p:ext uri="{BB962C8B-B14F-4D97-AF65-F5344CB8AC3E}">
        <p14:creationId xmlns:p14="http://schemas.microsoft.com/office/powerpoint/2010/main" val="2463853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Roberta Stevenson</a:t>
            </a:r>
            <a:endParaRPr lang="en-US" dirty="0"/>
          </a:p>
        </p:txBody>
      </p:sp>
      <p:sp>
        <p:nvSpPr>
          <p:cNvPr id="3" name="Content Placeholder 2"/>
          <p:cNvSpPr>
            <a:spLocks noGrp="1"/>
          </p:cNvSpPr>
          <p:nvPr>
            <p:ph idx="1"/>
          </p:nvPr>
        </p:nvSpPr>
        <p:spPr/>
        <p:txBody>
          <a:bodyPr/>
          <a:lstStyle/>
          <a:p>
            <a:pPr marL="0" indent="0">
              <a:buNone/>
            </a:pPr>
            <a:r>
              <a:rPr lang="en-US" dirty="0" smtClean="0"/>
              <a:t>Stevenson says they are “growing $28 million worth of products right off here, just here in Comox valley and we see that us our number one risk.”</a:t>
            </a:r>
            <a:endParaRPr lang="en-US" dirty="0"/>
          </a:p>
        </p:txBody>
      </p:sp>
      <p:pic>
        <p:nvPicPr>
          <p:cNvPr id="4" name="Picture 3"/>
          <p:cNvPicPr>
            <a:picLocks noChangeAspect="1"/>
          </p:cNvPicPr>
          <p:nvPr/>
        </p:nvPicPr>
        <p:blipFill>
          <a:blip r:embed="rId2"/>
          <a:stretch>
            <a:fillRect/>
          </a:stretch>
        </p:blipFill>
        <p:spPr>
          <a:xfrm>
            <a:off x="2895600" y="3886200"/>
            <a:ext cx="3403600" cy="2387600"/>
          </a:xfrm>
          <a:prstGeom prst="rect">
            <a:avLst/>
          </a:prstGeom>
        </p:spPr>
      </p:pic>
    </p:spTree>
    <p:extLst>
      <p:ext uri="{BB962C8B-B14F-4D97-AF65-F5344CB8AC3E}">
        <p14:creationId xmlns:p14="http://schemas.microsoft.com/office/powerpoint/2010/main" val="2156311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33400" y="457200"/>
            <a:ext cx="3975100" cy="4411924"/>
          </a:xfrm>
          <a:prstGeom prst="rect">
            <a:avLst/>
          </a:prstGeom>
        </p:spPr>
      </p:pic>
      <p:sp>
        <p:nvSpPr>
          <p:cNvPr id="12" name="TextBox 11"/>
          <p:cNvSpPr txBox="1"/>
          <p:nvPr/>
        </p:nvSpPr>
        <p:spPr>
          <a:xfrm>
            <a:off x="5334000" y="1828800"/>
            <a:ext cx="3276600" cy="3539430"/>
          </a:xfrm>
          <a:prstGeom prst="rect">
            <a:avLst/>
          </a:prstGeom>
          <a:noFill/>
        </p:spPr>
        <p:txBody>
          <a:bodyPr wrap="square" rtlCol="0">
            <a:spAutoFit/>
          </a:bodyPr>
          <a:lstStyle/>
          <a:p>
            <a:r>
              <a:rPr lang="en-US" sz="3200" dirty="0" smtClean="0"/>
              <a:t>The coast along Buckley Bay and Fanny Bay will be affected by the raven underground coal project.</a:t>
            </a:r>
            <a:endParaRPr lang="en-US" sz="3200" dirty="0"/>
          </a:p>
        </p:txBody>
      </p:sp>
    </p:spTree>
    <p:extLst>
      <p:ext uri="{BB962C8B-B14F-4D97-AF65-F5344CB8AC3E}">
        <p14:creationId xmlns:p14="http://schemas.microsoft.com/office/powerpoint/2010/main" val="1269839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Opening of the mine- Yes or No?</a:t>
            </a:r>
            <a:endParaRPr lang="en-US" dirty="0"/>
          </a:p>
        </p:txBody>
      </p:sp>
      <p:sp>
        <p:nvSpPr>
          <p:cNvPr id="3" name="Content Placeholder 2"/>
          <p:cNvSpPr>
            <a:spLocks noGrp="1"/>
          </p:cNvSpPr>
          <p:nvPr>
            <p:ph idx="1"/>
          </p:nvPr>
        </p:nvSpPr>
        <p:spPr/>
        <p:txBody>
          <a:bodyPr/>
          <a:lstStyle/>
          <a:p>
            <a:pPr marL="0" indent="0">
              <a:buNone/>
            </a:pPr>
            <a:r>
              <a:rPr lang="en-US" dirty="0" smtClean="0"/>
              <a:t>We think opening The Raven Underground Coal Project would not be a good idea. For us, this project does not effect us because we are not in the need for a job, but if they did open it it could effect our ocean and our forest so there fore we are against opening it!</a:t>
            </a:r>
            <a:endParaRPr lang="en-US" dirty="0"/>
          </a:p>
        </p:txBody>
      </p:sp>
    </p:spTree>
    <p:extLst>
      <p:ext uri="{BB962C8B-B14F-4D97-AF65-F5344CB8AC3E}">
        <p14:creationId xmlns:p14="http://schemas.microsoft.com/office/powerpoint/2010/main" val="805271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8229600" cy="1143000"/>
          </a:xfrm>
        </p:spPr>
        <p:txBody>
          <a:bodyPr/>
          <a:lstStyle/>
          <a:p>
            <a:pPr algn="l"/>
            <a:r>
              <a:rPr lang="en-US" dirty="0" smtClean="0"/>
              <a:t>Mines In The Olden Days</a:t>
            </a:r>
            <a:endParaRPr lang="en-US" dirty="0"/>
          </a:p>
        </p:txBody>
      </p:sp>
      <p:sp>
        <p:nvSpPr>
          <p:cNvPr id="3" name="Content Placeholder 2"/>
          <p:cNvSpPr>
            <a:spLocks noGrp="1"/>
          </p:cNvSpPr>
          <p:nvPr>
            <p:ph idx="1"/>
          </p:nvPr>
        </p:nvSpPr>
        <p:spPr/>
        <p:txBody>
          <a:bodyPr/>
          <a:lstStyle/>
          <a:p>
            <a:pPr marL="0" indent="0">
              <a:buNone/>
            </a:pPr>
            <a:r>
              <a:rPr lang="en-US" dirty="0" smtClean="0"/>
              <a:t>Maps Of Britain Coal mines-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862" y="1752600"/>
            <a:ext cx="2362200" cy="4650581"/>
          </a:xfrm>
          <a:prstGeom prst="rect">
            <a:avLst/>
          </a:prstGeom>
          <a:noFill/>
          <a:ln w="57150">
            <a:solidFill>
              <a:schemeClr val="accent5">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4462" y="2286000"/>
            <a:ext cx="2927604" cy="3886200"/>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00400"/>
            <a:ext cx="2228850" cy="2057400"/>
          </a:xfrm>
          <a:prstGeom prst="rect">
            <a:avLst/>
          </a:prstGeom>
          <a:noFill/>
          <a:ln w="57150">
            <a:solidFill>
              <a:schemeClr val="accent5">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89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82000" cy="5593080"/>
          </a:xfrm>
        </p:spPr>
        <p:txBody>
          <a:bodyPr>
            <a:normAutofit/>
          </a:bodyPr>
          <a:lstStyle/>
          <a:p>
            <a:pPr marL="0" indent="0">
              <a:buNone/>
            </a:pPr>
            <a:r>
              <a:rPr lang="en-US" sz="5400" dirty="0" smtClean="0"/>
              <a:t>The Uses For Coal</a:t>
            </a:r>
          </a:p>
          <a:p>
            <a:pPr marL="0" indent="0">
              <a:buNone/>
            </a:pPr>
            <a:endParaRPr lang="en-US" sz="2000" dirty="0"/>
          </a:p>
          <a:p>
            <a:r>
              <a:rPr lang="en-US" sz="2000" dirty="0"/>
              <a:t>Coal </a:t>
            </a:r>
            <a:r>
              <a:rPr lang="en-US" sz="2000" dirty="0" smtClean="0"/>
              <a:t>was </a:t>
            </a:r>
            <a:r>
              <a:rPr lang="en-US" sz="2000" dirty="0"/>
              <a:t>used </a:t>
            </a:r>
            <a:r>
              <a:rPr lang="en-US" sz="2000" dirty="0" smtClean="0"/>
              <a:t>as </a:t>
            </a:r>
            <a:r>
              <a:rPr lang="en-US" sz="2000" dirty="0"/>
              <a:t>an energy source </a:t>
            </a:r>
            <a:r>
              <a:rPr lang="en-US" sz="2000" dirty="0" smtClean="0"/>
              <a:t>for </a:t>
            </a:r>
            <a:r>
              <a:rPr lang="en-US" sz="2000" dirty="0"/>
              <a:t>heat </a:t>
            </a:r>
            <a:r>
              <a:rPr lang="en-US" sz="2000" dirty="0" smtClean="0"/>
              <a:t>and electricity. </a:t>
            </a:r>
          </a:p>
          <a:p>
            <a:r>
              <a:rPr lang="en-US" sz="2000" dirty="0" smtClean="0"/>
              <a:t>Coal was used heavily to heat houses and power factories and locomotives.</a:t>
            </a:r>
            <a:endParaRPr lang="en-US" sz="2000" dirty="0"/>
          </a:p>
          <a:p>
            <a:r>
              <a:rPr lang="en-US" sz="2000" dirty="0" smtClean="0"/>
              <a:t>most </a:t>
            </a:r>
            <a:r>
              <a:rPr lang="en-US" sz="2000" dirty="0"/>
              <a:t>of the exported coal </a:t>
            </a:r>
            <a:r>
              <a:rPr lang="en-US" sz="2000" dirty="0" smtClean="0"/>
              <a:t>was used </a:t>
            </a:r>
            <a:r>
              <a:rPr lang="en-US" sz="2000" dirty="0"/>
              <a:t>for making </a:t>
            </a:r>
            <a:r>
              <a:rPr lang="en-US" sz="2000" dirty="0" smtClean="0"/>
              <a:t>steel</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394857"/>
            <a:ext cx="2209800" cy="1438755"/>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901016"/>
            <a:ext cx="4210050" cy="2256367"/>
          </a:xfrm>
          <a:prstGeom prst="rect">
            <a:avLst/>
          </a:prstGeom>
          <a:noFill/>
          <a:ln w="57150">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029200"/>
            <a:ext cx="2225722" cy="1481117"/>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657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8229600" cy="1143000"/>
          </a:xfrm>
        </p:spPr>
        <p:txBody>
          <a:bodyPr>
            <a:normAutofit/>
          </a:bodyPr>
          <a:lstStyle/>
          <a:p>
            <a:r>
              <a:rPr lang="en-US" sz="100" dirty="0" smtClean="0"/>
              <a:t>.</a:t>
            </a:r>
            <a:endParaRPr lang="en-US" sz="100" dirty="0"/>
          </a:p>
        </p:txBody>
      </p:sp>
      <p:sp>
        <p:nvSpPr>
          <p:cNvPr id="3" name="Content Placeholder 2"/>
          <p:cNvSpPr>
            <a:spLocks noGrp="1"/>
          </p:cNvSpPr>
          <p:nvPr>
            <p:ph idx="1"/>
          </p:nvPr>
        </p:nvSpPr>
        <p:spPr>
          <a:xfrm>
            <a:off x="457200" y="533400"/>
            <a:ext cx="8229600" cy="4526280"/>
          </a:xfrm>
        </p:spPr>
        <p:txBody>
          <a:bodyPr/>
          <a:lstStyle/>
          <a:p>
            <a:pPr marL="0" indent="0">
              <a:buNone/>
            </a:pPr>
            <a:r>
              <a:rPr lang="en-US" dirty="0" smtClean="0"/>
              <a:t>The People Who Worked In The Coal Mine</a:t>
            </a:r>
          </a:p>
          <a:p>
            <a:pPr marL="0" indent="0">
              <a:buNone/>
            </a:pPr>
            <a:r>
              <a:rPr lang="en-US" sz="2000" dirty="0" smtClean="0">
                <a:solidFill>
                  <a:schemeClr val="tx1">
                    <a:lumMod val="95000"/>
                  </a:schemeClr>
                </a:solidFill>
              </a:rPr>
              <a:t>At first, women </a:t>
            </a:r>
            <a:r>
              <a:rPr lang="en-US" sz="2000" dirty="0">
                <a:solidFill>
                  <a:schemeClr val="tx1">
                    <a:lumMod val="95000"/>
                  </a:schemeClr>
                </a:solidFill>
              </a:rPr>
              <a:t>and children </a:t>
            </a:r>
            <a:r>
              <a:rPr lang="en-US" sz="2000" dirty="0" smtClean="0">
                <a:solidFill>
                  <a:schemeClr val="tx1">
                    <a:lumMod val="95000"/>
                  </a:schemeClr>
                </a:solidFill>
              </a:rPr>
              <a:t>worked </a:t>
            </a:r>
            <a:r>
              <a:rPr lang="en-US" sz="2000" dirty="0">
                <a:solidFill>
                  <a:schemeClr val="tx1">
                    <a:lumMod val="95000"/>
                  </a:schemeClr>
                </a:solidFill>
              </a:rPr>
              <a:t>alongside men in the coal </a:t>
            </a:r>
            <a:r>
              <a:rPr lang="en-US" sz="2000" dirty="0" smtClean="0">
                <a:solidFill>
                  <a:schemeClr val="tx1">
                    <a:lumMod val="95000"/>
                  </a:schemeClr>
                </a:solidFill>
              </a:rPr>
              <a:t>mines. Before </a:t>
            </a:r>
            <a:r>
              <a:rPr lang="en-US" sz="2000" dirty="0">
                <a:solidFill>
                  <a:schemeClr val="tx1">
                    <a:lumMod val="95000"/>
                  </a:schemeClr>
                </a:solidFill>
              </a:rPr>
              <a:t>1842, there were no protection laws, nor limits for the age of child </a:t>
            </a:r>
            <a:r>
              <a:rPr lang="en-US" sz="2000" dirty="0" smtClean="0">
                <a:solidFill>
                  <a:schemeClr val="tx1">
                    <a:lumMod val="95000"/>
                  </a:schemeClr>
                </a:solidFill>
              </a:rPr>
              <a:t>labor, so many children (mostly boys) were found working under the age of 10, along with pregnant women working in the mines. Children, boys and girls were forced to drag the coal up through the small pass ways to the top. They did this by having a chain attached at their waist to drag bins of heavy coal. Women also had to pull the men up from the mine (picture in bottom </a:t>
            </a:r>
            <a:r>
              <a:rPr lang="en-US" sz="2000" dirty="0">
                <a:solidFill>
                  <a:schemeClr val="tx1">
                    <a:lumMod val="95000"/>
                  </a:schemeClr>
                </a:solidFill>
              </a:rPr>
              <a:t>right). </a:t>
            </a:r>
            <a:r>
              <a:rPr lang="en-US" sz="2000" dirty="0" smtClean="0">
                <a:solidFill>
                  <a:schemeClr val="tx1">
                    <a:lumMod val="95000"/>
                  </a:schemeClr>
                </a:solidFill>
              </a:rPr>
              <a:t>Boys did the job of opening </a:t>
            </a:r>
            <a:r>
              <a:rPr lang="en-US" sz="2000" dirty="0">
                <a:solidFill>
                  <a:schemeClr val="tx1">
                    <a:lumMod val="95000"/>
                  </a:schemeClr>
                </a:solidFill>
              </a:rPr>
              <a:t>and </a:t>
            </a:r>
            <a:r>
              <a:rPr lang="en-US" sz="2000" dirty="0" smtClean="0">
                <a:solidFill>
                  <a:schemeClr val="tx1">
                    <a:lumMod val="95000"/>
                  </a:schemeClr>
                </a:solidFill>
              </a:rPr>
              <a:t>shutting </a:t>
            </a:r>
            <a:r>
              <a:rPr lang="en-US" sz="2000" dirty="0">
                <a:solidFill>
                  <a:schemeClr val="tx1">
                    <a:lumMod val="95000"/>
                  </a:schemeClr>
                </a:solidFill>
              </a:rPr>
              <a:t>wooden doors to let air through the tunnels. </a:t>
            </a:r>
            <a:r>
              <a:rPr lang="en-US" sz="2000" dirty="0" smtClean="0">
                <a:solidFill>
                  <a:schemeClr val="tx1">
                    <a:lumMod val="95000"/>
                  </a:schemeClr>
                </a:solidFill>
              </a:rPr>
              <a:t> This is called a ‘trapper ‘ and they sat </a:t>
            </a:r>
            <a:r>
              <a:rPr lang="en-US" sz="2000" dirty="0">
                <a:solidFill>
                  <a:schemeClr val="tx1">
                    <a:lumMod val="95000"/>
                  </a:schemeClr>
                </a:solidFill>
              </a:rPr>
              <a:t>in the dark, with just a small </a:t>
            </a:r>
            <a:r>
              <a:rPr lang="en-US" sz="2000" dirty="0" smtClean="0">
                <a:solidFill>
                  <a:schemeClr val="tx1">
                    <a:lumMod val="95000"/>
                  </a:schemeClr>
                </a:solidFill>
              </a:rPr>
              <a:t>candle-nobody to talk to.</a:t>
            </a:r>
          </a:p>
          <a:p>
            <a:pPr marL="0" indent="0">
              <a:buNone/>
            </a:pPr>
            <a:endParaRPr lang="en-US" sz="2000" dirty="0">
              <a:solidFill>
                <a:schemeClr val="tx1">
                  <a:lumMod val="95000"/>
                </a:schemeClr>
              </a:solidFill>
            </a:endParaRPr>
          </a:p>
          <a:p>
            <a:pPr marL="0" indent="0">
              <a:buNone/>
            </a:pPr>
            <a:endParaRPr lang="en-US" sz="2000" dirty="0">
              <a:solidFill>
                <a:schemeClr val="tx1">
                  <a:lumMod val="9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26" y="4550723"/>
            <a:ext cx="2667000" cy="870479"/>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2454" y="4187769"/>
            <a:ext cx="1488575" cy="1942176"/>
          </a:xfrm>
          <a:prstGeom prst="rect">
            <a:avLst/>
          </a:prstGeom>
          <a:ln w="57150">
            <a:solidFill>
              <a:schemeClr val="bg1"/>
            </a:solidFill>
          </a:ln>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227470"/>
            <a:ext cx="1792406" cy="12526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026" y="5596878"/>
            <a:ext cx="2326993" cy="1038836"/>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446373"/>
            <a:ext cx="1785364" cy="1562193"/>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985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229600" cy="1143000"/>
          </a:xfrm>
        </p:spPr>
        <p:txBody>
          <a:bodyPr>
            <a:normAutofit/>
          </a:bodyPr>
          <a:lstStyle/>
          <a:p>
            <a:r>
              <a:rPr lang="en-US" sz="100" dirty="0" smtClean="0"/>
              <a:t>.</a:t>
            </a:r>
            <a:endParaRPr lang="en-US" sz="100" dirty="0"/>
          </a:p>
        </p:txBody>
      </p:sp>
      <p:sp>
        <p:nvSpPr>
          <p:cNvPr id="3" name="Content Placeholder 2"/>
          <p:cNvSpPr>
            <a:spLocks noGrp="1"/>
          </p:cNvSpPr>
          <p:nvPr>
            <p:ph idx="1"/>
          </p:nvPr>
        </p:nvSpPr>
        <p:spPr>
          <a:xfrm>
            <a:off x="457200" y="533400"/>
            <a:ext cx="8229600" cy="4526280"/>
          </a:xfrm>
          <a:noFill/>
        </p:spPr>
        <p:txBody>
          <a:bodyPr>
            <a:normAutofit/>
          </a:bodyPr>
          <a:lstStyle/>
          <a:p>
            <a:pPr marL="0" indent="0">
              <a:buNone/>
            </a:pPr>
            <a:r>
              <a:rPr lang="en-US" sz="6000" dirty="0" smtClean="0">
                <a:solidFill>
                  <a:schemeClr val="tx2">
                    <a:lumMod val="10000"/>
                  </a:schemeClr>
                </a:solidFill>
              </a:rPr>
              <a:t>DANGERS.</a:t>
            </a:r>
          </a:p>
          <a:p>
            <a:pPr marL="0" indent="0">
              <a:buNone/>
            </a:pPr>
            <a:r>
              <a:rPr lang="en-US" sz="2000" dirty="0" smtClean="0">
                <a:solidFill>
                  <a:schemeClr val="tx2"/>
                </a:solidFill>
              </a:rPr>
              <a:t>The were many awful diseases men, women and children could get or suffer from, while working in the mines.</a:t>
            </a:r>
          </a:p>
          <a:p>
            <a:pPr marL="0" indent="0">
              <a:buNone/>
            </a:pPr>
            <a:r>
              <a:rPr lang="en-US" sz="2400" dirty="0" smtClean="0">
                <a:solidFill>
                  <a:schemeClr val="tx2">
                    <a:lumMod val="10000"/>
                  </a:schemeClr>
                </a:solidFill>
              </a:rPr>
              <a:t>Here are a few of them:</a:t>
            </a:r>
          </a:p>
          <a:p>
            <a:r>
              <a:rPr lang="en-US" sz="2400" dirty="0" smtClean="0">
                <a:solidFill>
                  <a:schemeClr val="tx2"/>
                </a:solidFill>
              </a:rPr>
              <a:t>Black lung disease </a:t>
            </a:r>
          </a:p>
          <a:p>
            <a:pPr marL="0" indent="0">
              <a:buNone/>
            </a:pPr>
            <a:r>
              <a:rPr lang="en-US" sz="1800" dirty="0" smtClean="0">
                <a:solidFill>
                  <a:schemeClr val="tx2">
                    <a:lumMod val="10000"/>
                  </a:schemeClr>
                </a:solidFill>
              </a:rPr>
              <a:t>The coal dust got in your lung turning them black and killing you.</a:t>
            </a:r>
          </a:p>
          <a:p>
            <a:r>
              <a:rPr lang="en-US" sz="2400" dirty="0" smtClean="0">
                <a:solidFill>
                  <a:schemeClr val="tx2"/>
                </a:solidFill>
              </a:rPr>
              <a:t>suffocation</a:t>
            </a:r>
            <a:r>
              <a:rPr lang="en-US" sz="2400" dirty="0">
                <a:solidFill>
                  <a:schemeClr val="tx2"/>
                </a:solidFill>
              </a:rPr>
              <a:t>, gas poisoning, roof collapse and gas </a:t>
            </a:r>
            <a:r>
              <a:rPr lang="en-US" sz="2400" dirty="0" smtClean="0">
                <a:solidFill>
                  <a:schemeClr val="tx2"/>
                </a:solidFill>
              </a:rPr>
              <a:t>explosions can lead to fatal endings </a:t>
            </a:r>
          </a:p>
          <a:p>
            <a:r>
              <a:rPr lang="en-US" sz="2400" dirty="0" smtClean="0">
                <a:solidFill>
                  <a:schemeClr val="tx2"/>
                </a:solidFill>
              </a:rPr>
              <a:t>Heart failure </a:t>
            </a:r>
            <a:endParaRPr lang="en-US" sz="2400" dirty="0">
              <a:solidFill>
                <a:schemeClr val="tx2"/>
              </a:solidFill>
            </a:endParaRPr>
          </a:p>
          <a:p>
            <a:endParaRPr lang="en-US" sz="2400" dirty="0" smtClean="0">
              <a:solidFill>
                <a:schemeClr val="tx2"/>
              </a:solidFill>
            </a:endParaRPr>
          </a:p>
          <a:p>
            <a:pPr marL="0" indent="0">
              <a:buNone/>
            </a:pPr>
            <a:endParaRPr lang="en-US" sz="6000" dirty="0">
              <a:solidFill>
                <a:schemeClr val="tx2">
                  <a:lumMod val="1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1" y="4038600"/>
            <a:ext cx="2438400" cy="2384690"/>
          </a:xfrm>
          <a:prstGeom prst="rect">
            <a:avLst/>
          </a:prstGeom>
          <a:noFill/>
          <a:ln w="38100">
            <a:solidFill>
              <a:schemeClr val="tx2">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495800"/>
            <a:ext cx="2686554" cy="1806214"/>
          </a:xfrm>
          <a:prstGeom prst="rect">
            <a:avLst/>
          </a:prstGeom>
          <a:noFill/>
          <a:ln w="38100">
            <a:solidFill>
              <a:schemeClr val="tx2">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816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with the dead…</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solidFill>
                  <a:schemeClr val="tx2">
                    <a:lumMod val="10000"/>
                  </a:schemeClr>
                </a:solidFill>
              </a:rPr>
              <a:t>The mining companies didn’t particularly care if somebody died. They usually threw the dead bodies down a mine shaft or if they died down in the mine, they just left them. Although, if they were lucky and died at the top and they had family, they bodies would be taken to their family. </a:t>
            </a:r>
            <a:endParaRPr lang="en-US" sz="2400" dirty="0">
              <a:solidFill>
                <a:schemeClr val="tx2">
                  <a:lumMod val="1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962400"/>
            <a:ext cx="2886587" cy="19812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152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8229600" cy="1143000"/>
          </a:xfrm>
        </p:spPr>
        <p:txBody>
          <a:bodyPr/>
          <a:lstStyle/>
          <a:p>
            <a:r>
              <a:rPr lang="en-US" dirty="0" smtClean="0"/>
              <a:t>21</a:t>
            </a:r>
            <a:r>
              <a:rPr lang="en-US" baseline="30000" dirty="0" smtClean="0"/>
              <a:t>st</a:t>
            </a:r>
            <a:r>
              <a:rPr lang="en-US" dirty="0" smtClean="0"/>
              <a:t> century mining</a:t>
            </a:r>
            <a:endParaRPr lang="en-US" dirty="0"/>
          </a:p>
        </p:txBody>
      </p:sp>
      <p:sp>
        <p:nvSpPr>
          <p:cNvPr id="3" name="Content Placeholder 2"/>
          <p:cNvSpPr>
            <a:spLocks noGrp="1"/>
          </p:cNvSpPr>
          <p:nvPr>
            <p:ph idx="1"/>
          </p:nvPr>
        </p:nvSpPr>
        <p:spPr>
          <a:xfrm>
            <a:off x="457200" y="1219200"/>
            <a:ext cx="8229600" cy="4526280"/>
          </a:xfrm>
        </p:spPr>
        <p:txBody>
          <a:bodyPr>
            <a:normAutofit/>
          </a:bodyPr>
          <a:lstStyle/>
          <a:p>
            <a:pPr marL="0" indent="0">
              <a:buNone/>
            </a:pPr>
            <a:r>
              <a:rPr lang="en-US" sz="4400" dirty="0" smtClean="0">
                <a:solidFill>
                  <a:schemeClr val="tx2">
                    <a:lumMod val="10000"/>
                  </a:schemeClr>
                </a:solidFill>
              </a:rPr>
              <a:t>BHP Billiton-</a:t>
            </a:r>
            <a:r>
              <a:rPr lang="en-US" sz="2800" dirty="0" smtClean="0">
                <a:solidFill>
                  <a:schemeClr val="tx2"/>
                </a:solidFill>
              </a:rPr>
              <a:t>a mining company found all over the world but the most popular mine is located in Australia.  BHP mines for silver, gold, aluminum, diamonds, energy coal, iron ore, manganese, metallurgical coal, petroleum, and uranium. They are worth 72.22 Billion dollars!</a:t>
            </a:r>
            <a:endParaRPr lang="en-US" sz="4400" dirty="0" smtClean="0">
              <a:solidFill>
                <a:schemeClr val="tx2">
                  <a:lumMod val="10000"/>
                </a:schemeClr>
              </a:solidFill>
            </a:endParaRPr>
          </a:p>
        </p:txBody>
      </p:sp>
      <p:sp>
        <p:nvSpPr>
          <p:cNvPr id="4" name="TextBox 3"/>
          <p:cNvSpPr txBox="1"/>
          <p:nvPr/>
        </p:nvSpPr>
        <p:spPr>
          <a:xfrm>
            <a:off x="609600" y="1083230"/>
            <a:ext cx="3657600"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2"/>
          <a:stretch>
            <a:fillRect/>
          </a:stretch>
        </p:blipFill>
        <p:spPr>
          <a:xfrm>
            <a:off x="6248400" y="4191000"/>
            <a:ext cx="2073753" cy="2286000"/>
          </a:xfrm>
          <a:prstGeom prst="rect">
            <a:avLst/>
          </a:prstGeom>
        </p:spPr>
      </p:pic>
    </p:spTree>
    <p:extLst>
      <p:ext uri="{BB962C8B-B14F-4D97-AF65-F5344CB8AC3E}">
        <p14:creationId xmlns:p14="http://schemas.microsoft.com/office/powerpoint/2010/main" val="4076037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works in the mines?</a:t>
            </a:r>
            <a:endParaRPr lang="en-US" dirty="0"/>
          </a:p>
        </p:txBody>
      </p:sp>
      <p:sp>
        <p:nvSpPr>
          <p:cNvPr id="3" name="Content Placeholder 2"/>
          <p:cNvSpPr>
            <a:spLocks noGrp="1"/>
          </p:cNvSpPr>
          <p:nvPr>
            <p:ph idx="1"/>
          </p:nvPr>
        </p:nvSpPr>
        <p:spPr/>
        <p:txBody>
          <a:bodyPr/>
          <a:lstStyle/>
          <a:p>
            <a:pPr marL="0" indent="0">
              <a:buNone/>
            </a:pPr>
            <a:r>
              <a:rPr lang="en-US" dirty="0" smtClean="0"/>
              <a:t>BHP is found all over the world, in many different countries, so the age limit and gender may vary. For example,  in Africa (a third world country) you may find small children and women working in the mines, but in a place like Australia you may find fit men over the age of 18 working in the mines.</a:t>
            </a:r>
            <a:endParaRPr lang="en-US" dirty="0"/>
          </a:p>
        </p:txBody>
      </p:sp>
    </p:spTree>
    <p:extLst>
      <p:ext uri="{BB962C8B-B14F-4D97-AF65-F5344CB8AC3E}">
        <p14:creationId xmlns:p14="http://schemas.microsoft.com/office/powerpoint/2010/main" val="3611911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Union-</a:t>
            </a:r>
            <a:r>
              <a:rPr lang="en-US" dirty="0"/>
              <a:t>the act of uniting two or more things.</a:t>
            </a:r>
          </a:p>
        </p:txBody>
      </p:sp>
      <p:sp>
        <p:nvSpPr>
          <p:cNvPr id="3" name="Content Placeholder 2"/>
          <p:cNvSpPr>
            <a:spLocks noGrp="1"/>
          </p:cNvSpPr>
          <p:nvPr>
            <p:ph idx="1"/>
          </p:nvPr>
        </p:nvSpPr>
        <p:spPr/>
        <p:txBody>
          <a:bodyPr/>
          <a:lstStyle/>
          <a:p>
            <a:pPr marL="0" indent="0">
              <a:buNone/>
            </a:pPr>
            <a:r>
              <a:rPr lang="en-US" dirty="0"/>
              <a:t>labor unions represent solidarity among the working </a:t>
            </a:r>
            <a:r>
              <a:rPr lang="en-US" dirty="0" smtClean="0"/>
              <a:t>classes. They bring </a:t>
            </a:r>
            <a:r>
              <a:rPr lang="en-US" dirty="0"/>
              <a:t>people together across many professions to lobby for better rights, </a:t>
            </a:r>
            <a:r>
              <a:rPr lang="en-US" dirty="0" smtClean="0"/>
              <a:t>wages, and benefits. </a:t>
            </a:r>
            <a:endParaRPr lang="en-US" dirty="0"/>
          </a:p>
        </p:txBody>
      </p:sp>
    </p:spTree>
    <p:extLst>
      <p:ext uri="{BB962C8B-B14F-4D97-AF65-F5344CB8AC3E}">
        <p14:creationId xmlns:p14="http://schemas.microsoft.com/office/powerpoint/2010/main" val="32439890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186</TotalTime>
  <Words>934</Words>
  <Application>Microsoft Office PowerPoint</Application>
  <PresentationFormat>On-screen Show (4:3)</PresentationFormat>
  <Paragraphs>50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Foundry</vt:lpstr>
      <vt:lpstr>Working In A Coal Mine…</vt:lpstr>
      <vt:lpstr>Mines In The Olden Days</vt:lpstr>
      <vt:lpstr>PowerPoint Presentation</vt:lpstr>
      <vt:lpstr>.</vt:lpstr>
      <vt:lpstr>.</vt:lpstr>
      <vt:lpstr>What to do with the dead…</vt:lpstr>
      <vt:lpstr>21st century mining</vt:lpstr>
      <vt:lpstr>Who works in the mines?</vt:lpstr>
      <vt:lpstr>Union-the act of uniting two or more things.</vt:lpstr>
      <vt:lpstr>Non-union</vt:lpstr>
      <vt:lpstr>The dangers of today</vt:lpstr>
      <vt:lpstr>Today-Vancouver Island Mining</vt:lpstr>
      <vt:lpstr>Benefits of TRUCP </vt:lpstr>
      <vt:lpstr>Dangers to the environment</vt:lpstr>
      <vt:lpstr>PowerPoint Presentation</vt:lpstr>
      <vt:lpstr>Roberta Stevenson</vt:lpstr>
      <vt:lpstr>PowerPoint Presentation</vt:lpstr>
      <vt:lpstr>Opening of the mine- Yes or No?</vt:lpstr>
    </vt:vector>
  </TitlesOfParts>
  <Company>Ballenas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In A Coal Mine…</dc:title>
  <dc:creator>Ballenas 901</dc:creator>
  <cp:lastModifiedBy>Ballenas 901</cp:lastModifiedBy>
  <cp:revision>20</cp:revision>
  <dcterms:created xsi:type="dcterms:W3CDTF">2013-01-15T20:57:05Z</dcterms:created>
  <dcterms:modified xsi:type="dcterms:W3CDTF">2013-01-22T19:45:40Z</dcterms:modified>
</cp:coreProperties>
</file>